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1"/>
  </p:sldMasterIdLst>
  <p:sldIdLst>
    <p:sldId id="256" r:id="rId2"/>
    <p:sldId id="257" r:id="rId3"/>
    <p:sldId id="258" r:id="rId4"/>
    <p:sldId id="259" r:id="rId5"/>
    <p:sldId id="260" r:id="rId6"/>
    <p:sldId id="261" r:id="rId7"/>
    <p:sldId id="264" r:id="rId8"/>
    <p:sldId id="265" r:id="rId9"/>
    <p:sldId id="266" r:id="rId10"/>
    <p:sldId id="267" r:id="rId11"/>
    <p:sldId id="268" r:id="rId12"/>
    <p:sldId id="269" r:id="rId13"/>
    <p:sldId id="262"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792">
          <p15:clr>
            <a:srgbClr val="A4A3A4"/>
          </p15:clr>
        </p15:guide>
        <p15:guide id="2" pos="192">
          <p15:clr>
            <a:srgbClr val="A4A3A4"/>
          </p15:clr>
        </p15:guide>
        <p15:guide id="3" orient="horz" pos="1080">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2" d="100"/>
          <a:sy n="82" d="100"/>
        </p:scale>
        <p:origin x="720" y="53"/>
      </p:cViewPr>
      <p:guideLst>
        <p:guide orient="horz" pos="792"/>
        <p:guide pos="192"/>
        <p:guide orient="horz" pos="10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22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22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20" Type="http://customschemas.google.com/relationships/presentationmetadata" Target="metadata"/><Relationship Id="rId5" Type="http://schemas.openxmlformats.org/officeDocument/2006/relationships/slide" Target="slides/slide4.xml"/><Relationship Id="rId10" Type="http://schemas.openxmlformats.org/officeDocument/2006/relationships/slide" Target="slides/slide9.xml"/><Relationship Id="rId22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3" Type="http://schemas.openxmlformats.org/officeDocument/2006/relationships/theme" Target="theme/theme1.xml"/></Relationships>
</file>

<file path=ppt/media/image1.png>
</file>

<file path=ppt/media/image10.png>
</file>

<file path=ppt/media/image11.png>
</file>

<file path=ppt/media/image12.png>
</file>

<file path=ppt/media/image2.jp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7878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p:cSld name="Title and body">
    <p:spTree>
      <p:nvGrpSpPr>
        <p:cNvPr id="1" name="Shape 13"/>
        <p:cNvGrpSpPr/>
        <p:nvPr/>
      </p:nvGrpSpPr>
      <p:grpSpPr>
        <a:xfrm>
          <a:off x="0" y="0"/>
          <a:ext cx="0" cy="0"/>
          <a:chOff x="0" y="0"/>
          <a:chExt cx="0" cy="0"/>
        </a:xfrm>
      </p:grpSpPr>
    </p:spTree>
    <p:extLst>
      <p:ext uri="{BB962C8B-B14F-4D97-AF65-F5344CB8AC3E}">
        <p14:creationId xmlns:p14="http://schemas.microsoft.com/office/powerpoint/2010/main" val="27718775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826647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p:nvPicPr>
        <p:blipFill rotWithShape="1">
          <a:blip r:embed="rId6">
            <a:alphaModFix/>
          </a:blip>
          <a:srcRect/>
          <a:stretch/>
        </p:blipFill>
        <p:spPr>
          <a:xfrm>
            <a:off x="10072688" y="78002"/>
            <a:ext cx="1800225" cy="575514"/>
          </a:xfrm>
          <a:prstGeom prst="rect">
            <a:avLst/>
          </a:prstGeom>
          <a:noFill/>
          <a:ln>
            <a:noFill/>
          </a:ln>
        </p:spPr>
      </p:pic>
      <p:sp>
        <p:nvSpPr>
          <p:cNvPr id="15" name="Rectangle 14">
            <a:extLst>
              <a:ext uri="{FF2B5EF4-FFF2-40B4-BE49-F238E27FC236}">
                <a16:creationId xmlns:a16="http://schemas.microsoft.com/office/drawing/2014/main" id="{E153E6A6-60E4-FE14-1CBC-8CC211274D1C}"/>
              </a:ext>
            </a:extLst>
          </p:cNvPr>
          <p:cNvSpPr/>
          <p:nvPr/>
        </p:nvSpPr>
        <p:spPr>
          <a:xfrm>
            <a:off x="1" y="0"/>
            <a:ext cx="9829800" cy="717630"/>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Rectangle 18">
            <a:extLst>
              <a:ext uri="{FF2B5EF4-FFF2-40B4-BE49-F238E27FC236}">
                <a16:creationId xmlns:a16="http://schemas.microsoft.com/office/drawing/2014/main" id="{2C7CE881-772B-9023-3054-4B219B75D755}"/>
              </a:ext>
            </a:extLst>
          </p:cNvPr>
          <p:cNvSpPr/>
          <p:nvPr/>
        </p:nvSpPr>
        <p:spPr>
          <a:xfrm>
            <a:off x="9888967" y="-419"/>
            <a:ext cx="112283" cy="732357"/>
          </a:xfrm>
          <a:prstGeom prst="rect">
            <a:avLst/>
          </a:prstGeom>
          <a:solidFill>
            <a:srgbClr val="7FBA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1" name="Picture 30" descr="A blue and white background&#10;&#10;Description automatically generated with medium confidence">
            <a:extLst>
              <a:ext uri="{FF2B5EF4-FFF2-40B4-BE49-F238E27FC236}">
                <a16:creationId xmlns:a16="http://schemas.microsoft.com/office/drawing/2014/main" id="{16A7B69A-9B14-87FE-841D-37F0A91D141D}"/>
              </a:ext>
            </a:extLst>
          </p:cNvPr>
          <p:cNvPicPr>
            <a:picLocks noChangeAspect="1"/>
          </p:cNvPicPr>
          <p:nvPr/>
        </p:nvPicPr>
        <p:blipFill rotWithShape="1">
          <a:blip r:embed="rId7">
            <a:alphaModFix amt="16000"/>
          </a:blip>
          <a:srcRect t="24724" r="1619" b="63695"/>
          <a:stretch/>
        </p:blipFill>
        <p:spPr>
          <a:xfrm>
            <a:off x="0" y="-1"/>
            <a:ext cx="9839325" cy="723901"/>
          </a:xfrm>
          <a:prstGeom prst="rect">
            <a:avLst/>
          </a:prstGeom>
        </p:spPr>
      </p:pic>
      <p:sp>
        <p:nvSpPr>
          <p:cNvPr id="2" name="Rectangle 1">
            <a:extLst>
              <a:ext uri="{FF2B5EF4-FFF2-40B4-BE49-F238E27FC236}">
                <a16:creationId xmlns:a16="http://schemas.microsoft.com/office/drawing/2014/main" id="{37B91A16-5D54-2FC0-B0FD-A78085FC1313}"/>
              </a:ext>
            </a:extLst>
          </p:cNvPr>
          <p:cNvSpPr/>
          <p:nvPr/>
        </p:nvSpPr>
        <p:spPr>
          <a:xfrm>
            <a:off x="11925300" y="-419"/>
            <a:ext cx="266700" cy="732357"/>
          </a:xfrm>
          <a:prstGeom prst="rect">
            <a:avLst/>
          </a:prstGeom>
          <a:solidFill>
            <a:srgbClr val="FED5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 bg1="lt1" tx1="dk1" bg2="dk2" tx2="lt2" accent1="accent1" accent2="accent2" accent3="accent3" accent4="accent4" accent5="accent5" accent6="accent6" hlink="hlink" folHlink="folHlink"/>
  <p:sldLayoutIdLst>
    <p:sldLayoutId id="2147483687" r:id="rId1"/>
    <p:sldLayoutId id="2147483701" r:id="rId2"/>
    <p:sldLayoutId id="2147483714" r:id="rId3"/>
    <p:sldLayoutId id="2147483727" r:id="rId4"/>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freepik.com/"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erson sitting at a desk with a computer&#10;&#10;Description automatically generated">
            <a:extLst>
              <a:ext uri="{FF2B5EF4-FFF2-40B4-BE49-F238E27FC236}">
                <a16:creationId xmlns:a16="http://schemas.microsoft.com/office/drawing/2014/main" id="{07B8740D-C76F-46FC-AEFB-23FB0614DB0C}"/>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Rounded Corners 3">
            <a:extLst>
              <a:ext uri="{FF2B5EF4-FFF2-40B4-BE49-F238E27FC236}">
                <a16:creationId xmlns:a16="http://schemas.microsoft.com/office/drawing/2014/main" id="{C1857762-AD52-483C-B3E1-635C5BBC6F2F}"/>
              </a:ext>
            </a:extLst>
          </p:cNvPr>
          <p:cNvSpPr/>
          <p:nvPr/>
        </p:nvSpPr>
        <p:spPr>
          <a:xfrm>
            <a:off x="5873750" y="584200"/>
            <a:ext cx="4673600" cy="977900"/>
          </a:xfrm>
          <a:prstGeom prst="roundRect">
            <a:avLst/>
          </a:prstGeom>
          <a:solidFill>
            <a:srgbClr val="EBEEF9"/>
          </a:solidFill>
          <a:ln>
            <a:solidFill>
              <a:schemeClr val="bg1">
                <a:lumMod val="8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D5067E9C-C7B9-4476-9708-CBB3F66FD892}"/>
              </a:ext>
            </a:extLst>
          </p:cNvPr>
          <p:cNvSpPr txBox="1"/>
          <p:nvPr/>
        </p:nvSpPr>
        <p:spPr>
          <a:xfrm>
            <a:off x="4381500" y="3429000"/>
            <a:ext cx="7277100" cy="1200329"/>
          </a:xfrm>
          <a:prstGeom prst="rect">
            <a:avLst/>
          </a:prstGeom>
          <a:noFill/>
        </p:spPr>
        <p:txBody>
          <a:bodyPr wrap="square" rtlCol="0">
            <a:spAutoFit/>
          </a:bodyPr>
          <a:lstStyle/>
          <a:p>
            <a:pPr algn="r"/>
            <a:r>
              <a:rPr lang="en-US" sz="3600" b="1" dirty="0">
                <a:solidFill>
                  <a:schemeClr val="bg1"/>
                </a:solidFill>
                <a:latin typeface="Calibri" panose="020F0502020204030204" pitchFamily="34" charset="0"/>
                <a:cs typeface="Times New Roman" panose="02020603050405020304" pitchFamily="18" charset="0"/>
              </a:rPr>
              <a:t>Analyzing Agricultural productivity</a:t>
            </a:r>
          </a:p>
          <a:p>
            <a:pPr algn="r"/>
            <a:r>
              <a:rPr lang="en-US" sz="3600" b="1" dirty="0">
                <a:solidFill>
                  <a:schemeClr val="bg1"/>
                </a:solidFill>
                <a:latin typeface="Calibri" panose="020F0502020204030204" pitchFamily="34" charset="0"/>
                <a:cs typeface="Times New Roman" panose="02020603050405020304" pitchFamily="18" charset="0"/>
              </a:rPr>
              <a:t>Across Indian states </a:t>
            </a:r>
            <a:r>
              <a:rPr lang="en-IN" sz="3600" b="1" dirty="0">
                <a:solidFill>
                  <a:schemeClr val="bg1"/>
                </a:solidFill>
                <a:latin typeface="Calibri" panose="020F0502020204030204" pitchFamily="34" charset="0"/>
                <a:cs typeface="Times New Roman" panose="02020603050405020304" pitchFamily="18" charset="0"/>
              </a:rPr>
              <a:t> </a:t>
            </a:r>
            <a:endParaRPr lang="en-US" sz="3600" b="1" dirty="0">
              <a:solidFill>
                <a:schemeClr val="bg1"/>
              </a:solidFill>
              <a:latin typeface="Arial" panose="020B0604020202020204" pitchFamily="34" charset="0"/>
              <a:cs typeface="Arial" panose="020B0604020202020204" pitchFamily="34" charset="0"/>
            </a:endParaRPr>
          </a:p>
        </p:txBody>
      </p:sp>
      <p:grpSp>
        <p:nvGrpSpPr>
          <p:cNvPr id="6" name="Group 5">
            <a:extLst>
              <a:ext uri="{FF2B5EF4-FFF2-40B4-BE49-F238E27FC236}">
                <a16:creationId xmlns:a16="http://schemas.microsoft.com/office/drawing/2014/main" id="{D7224A59-2417-428A-A991-E468431BB817}"/>
              </a:ext>
            </a:extLst>
          </p:cNvPr>
          <p:cNvGrpSpPr/>
          <p:nvPr/>
        </p:nvGrpSpPr>
        <p:grpSpPr>
          <a:xfrm>
            <a:off x="6890523" y="742091"/>
            <a:ext cx="2640053" cy="664378"/>
            <a:chOff x="2375536" y="1112060"/>
            <a:chExt cx="3292636" cy="828603"/>
          </a:xfrm>
        </p:grpSpPr>
        <p:pic>
          <p:nvPicPr>
            <p:cNvPr id="7" name="Picture 6" descr="A close up of a logo&#10;&#10;Description automatically generated">
              <a:extLst>
                <a:ext uri="{FF2B5EF4-FFF2-40B4-BE49-F238E27FC236}">
                  <a16:creationId xmlns:a16="http://schemas.microsoft.com/office/drawing/2014/main" id="{BD3530AF-9771-470E-A9BF-F28AA227533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2781" y="1270168"/>
              <a:ext cx="1575391" cy="512386"/>
            </a:xfrm>
            <a:prstGeom prst="rect">
              <a:avLst/>
            </a:prstGeom>
          </p:spPr>
        </p:pic>
        <p:pic>
          <p:nvPicPr>
            <p:cNvPr id="8" name="Picture 7" descr="A yellow and red shell logo&#10;&#10;Description automatically generated">
              <a:extLst>
                <a:ext uri="{FF2B5EF4-FFF2-40B4-BE49-F238E27FC236}">
                  <a16:creationId xmlns:a16="http://schemas.microsoft.com/office/drawing/2014/main" id="{75E6A819-9F3F-4787-A707-A7415C302BFA}"/>
                </a:ext>
              </a:extLst>
            </p:cNvPr>
            <p:cNvPicPr>
              <a:picLocks noChangeAspect="1"/>
            </p:cNvPicPr>
            <p:nvPr/>
          </p:nvPicPr>
          <p:blipFill>
            <a:blip r:embed="rId4"/>
            <a:stretch>
              <a:fillRect/>
            </a:stretch>
          </p:blipFill>
          <p:spPr>
            <a:xfrm>
              <a:off x="2375536" y="1112060"/>
              <a:ext cx="985475" cy="828603"/>
            </a:xfrm>
            <a:prstGeom prst="rect">
              <a:avLst/>
            </a:prstGeom>
          </p:spPr>
        </p:pic>
      </p:grpSp>
    </p:spTree>
    <p:extLst>
      <p:ext uri="{BB962C8B-B14F-4D97-AF65-F5344CB8AC3E}">
        <p14:creationId xmlns:p14="http://schemas.microsoft.com/office/powerpoint/2010/main" val="3671276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55104" y="1054412"/>
            <a:ext cx="6102626" cy="400110"/>
          </a:xfrm>
          <a:prstGeom prst="rect">
            <a:avLst/>
          </a:prstGeom>
          <a:noFill/>
        </p:spPr>
        <p:txBody>
          <a:bodyPr wrap="square">
            <a:spAutoFit/>
          </a:bodyPr>
          <a:lstStyle/>
          <a:p>
            <a:r>
              <a:rPr lang="en-US" sz="2000" b="1" dirty="0">
                <a:solidFill>
                  <a:srgbClr val="213163"/>
                </a:solidFill>
              </a:rPr>
              <a:t>Screenshot of Output:  </a:t>
            </a:r>
            <a:endParaRPr lang="en-IN" sz="2000" b="1" dirty="0">
              <a:solidFill>
                <a:srgbClr val="213163"/>
              </a:solidFill>
            </a:endParaRPr>
          </a:p>
        </p:txBody>
      </p:sp>
      <p:pic>
        <p:nvPicPr>
          <p:cNvPr id="5" name="Picture 4">
            <a:extLst>
              <a:ext uri="{FF2B5EF4-FFF2-40B4-BE49-F238E27FC236}">
                <a16:creationId xmlns:a16="http://schemas.microsoft.com/office/drawing/2014/main" id="{C1663458-9018-5F48-9090-78912507D80B}"/>
              </a:ext>
            </a:extLst>
          </p:cNvPr>
          <p:cNvPicPr>
            <a:picLocks noChangeAspect="1"/>
          </p:cNvPicPr>
          <p:nvPr/>
        </p:nvPicPr>
        <p:blipFill>
          <a:blip r:embed="rId2"/>
          <a:stretch>
            <a:fillRect/>
          </a:stretch>
        </p:blipFill>
        <p:spPr>
          <a:xfrm>
            <a:off x="580435" y="1591733"/>
            <a:ext cx="10612498" cy="5012267"/>
          </a:xfrm>
          <a:prstGeom prst="rect">
            <a:avLst/>
          </a:prstGeom>
        </p:spPr>
      </p:pic>
    </p:spTree>
    <p:extLst>
      <p:ext uri="{BB962C8B-B14F-4D97-AF65-F5344CB8AC3E}">
        <p14:creationId xmlns:p14="http://schemas.microsoft.com/office/powerpoint/2010/main" val="2732798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55104" y="1054412"/>
            <a:ext cx="6102626" cy="400110"/>
          </a:xfrm>
          <a:prstGeom prst="rect">
            <a:avLst/>
          </a:prstGeom>
          <a:noFill/>
        </p:spPr>
        <p:txBody>
          <a:bodyPr wrap="square">
            <a:spAutoFit/>
          </a:bodyPr>
          <a:lstStyle/>
          <a:p>
            <a:r>
              <a:rPr lang="en-US" sz="2000" b="1" dirty="0">
                <a:solidFill>
                  <a:srgbClr val="213163"/>
                </a:solidFill>
              </a:rPr>
              <a:t>Screenshot of Output:  </a:t>
            </a:r>
            <a:endParaRPr lang="en-IN" sz="2000" b="1" dirty="0">
              <a:solidFill>
                <a:srgbClr val="213163"/>
              </a:solidFill>
            </a:endParaRPr>
          </a:p>
        </p:txBody>
      </p:sp>
      <p:pic>
        <p:nvPicPr>
          <p:cNvPr id="5" name="Picture 4">
            <a:extLst>
              <a:ext uri="{FF2B5EF4-FFF2-40B4-BE49-F238E27FC236}">
                <a16:creationId xmlns:a16="http://schemas.microsoft.com/office/drawing/2014/main" id="{016C020B-6AEB-B1C6-9E41-47DB6EE9414B}"/>
              </a:ext>
            </a:extLst>
          </p:cNvPr>
          <p:cNvPicPr>
            <a:picLocks noChangeAspect="1"/>
          </p:cNvPicPr>
          <p:nvPr/>
        </p:nvPicPr>
        <p:blipFill>
          <a:blip r:embed="rId2"/>
          <a:stretch>
            <a:fillRect/>
          </a:stretch>
        </p:blipFill>
        <p:spPr>
          <a:xfrm>
            <a:off x="558799" y="1667933"/>
            <a:ext cx="10659533" cy="4893734"/>
          </a:xfrm>
          <a:prstGeom prst="rect">
            <a:avLst/>
          </a:prstGeom>
        </p:spPr>
      </p:pic>
    </p:spTree>
    <p:extLst>
      <p:ext uri="{BB962C8B-B14F-4D97-AF65-F5344CB8AC3E}">
        <p14:creationId xmlns:p14="http://schemas.microsoft.com/office/powerpoint/2010/main" val="12932874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55104" y="1054412"/>
            <a:ext cx="6102626" cy="400110"/>
          </a:xfrm>
          <a:prstGeom prst="rect">
            <a:avLst/>
          </a:prstGeom>
          <a:noFill/>
        </p:spPr>
        <p:txBody>
          <a:bodyPr wrap="square">
            <a:spAutoFit/>
          </a:bodyPr>
          <a:lstStyle/>
          <a:p>
            <a:r>
              <a:rPr lang="en-US" sz="2000" b="1" dirty="0">
                <a:solidFill>
                  <a:srgbClr val="213163"/>
                </a:solidFill>
              </a:rPr>
              <a:t>Screenshot of Output:  </a:t>
            </a:r>
            <a:endParaRPr lang="en-IN" sz="2000" b="1" dirty="0">
              <a:solidFill>
                <a:srgbClr val="213163"/>
              </a:solidFill>
            </a:endParaRPr>
          </a:p>
        </p:txBody>
      </p:sp>
      <p:pic>
        <p:nvPicPr>
          <p:cNvPr id="4" name="Picture 3">
            <a:extLst>
              <a:ext uri="{FF2B5EF4-FFF2-40B4-BE49-F238E27FC236}">
                <a16:creationId xmlns:a16="http://schemas.microsoft.com/office/drawing/2014/main" id="{D8970B2F-1D88-EFE4-BA53-5CA0DDBE56FA}"/>
              </a:ext>
            </a:extLst>
          </p:cNvPr>
          <p:cNvPicPr>
            <a:picLocks noChangeAspect="1"/>
          </p:cNvPicPr>
          <p:nvPr/>
        </p:nvPicPr>
        <p:blipFill>
          <a:blip r:embed="rId2"/>
          <a:stretch>
            <a:fillRect/>
          </a:stretch>
        </p:blipFill>
        <p:spPr>
          <a:xfrm>
            <a:off x="601133" y="1526381"/>
            <a:ext cx="10583334" cy="5095875"/>
          </a:xfrm>
          <a:prstGeom prst="rect">
            <a:avLst/>
          </a:prstGeom>
        </p:spPr>
      </p:pic>
    </p:spTree>
    <p:extLst>
      <p:ext uri="{BB962C8B-B14F-4D97-AF65-F5344CB8AC3E}">
        <p14:creationId xmlns:p14="http://schemas.microsoft.com/office/powerpoint/2010/main" val="26836135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149087" y="988151"/>
            <a:ext cx="8317580" cy="6524863"/>
          </a:xfrm>
          <a:prstGeom prst="rect">
            <a:avLst/>
          </a:prstGeom>
          <a:noFill/>
        </p:spPr>
        <p:txBody>
          <a:bodyPr wrap="square">
            <a:spAutoFit/>
          </a:bodyPr>
          <a:lstStyle/>
          <a:p>
            <a:r>
              <a:rPr lang="en-US" sz="2000" b="1" dirty="0">
                <a:solidFill>
                  <a:srgbClr val="213163"/>
                </a:solidFill>
              </a:rPr>
              <a:t>Conclusion:</a:t>
            </a:r>
          </a:p>
          <a:p>
            <a:endParaRPr lang="en-US" sz="2000" b="1" dirty="0">
              <a:solidFill>
                <a:srgbClr val="213163"/>
              </a:solidFill>
            </a:endParaRPr>
          </a:p>
          <a:p>
            <a:r>
              <a:rPr lang="en-US" sz="2000" dirty="0"/>
              <a:t>The analysis of agricultural productivity across Indian states using </a:t>
            </a:r>
            <a:r>
              <a:rPr lang="en-US" sz="2000" b="1" dirty="0"/>
              <a:t>Power BI</a:t>
            </a:r>
            <a:r>
              <a:rPr lang="en-US" sz="2000" dirty="0"/>
              <a:t> provides valuable insights into regional variations, key influencing factors, and potential areas for improvement. By leveraging </a:t>
            </a:r>
            <a:r>
              <a:rPr lang="en-US" sz="2000" b="1" dirty="0"/>
              <a:t>data visualization, predictive analytics, and interactive dashboards</a:t>
            </a:r>
            <a:r>
              <a:rPr lang="en-US" sz="2000" dirty="0"/>
              <a:t>, stakeholders can make data-driven decisions to enhance productivity, sustainability, and economic impact.</a:t>
            </a:r>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r>
              <a:rPr lang="en-US" sz="1800" b="1" dirty="0">
                <a:solidFill>
                  <a:srgbClr val="213163"/>
                </a:solidFill>
              </a:rPr>
              <a:t>  </a:t>
            </a:r>
            <a:endParaRPr lang="en-IN" sz="1800" dirty="0">
              <a:solidFill>
                <a:srgbClr val="213163"/>
              </a:solidFill>
            </a:endParaRPr>
          </a:p>
        </p:txBody>
      </p:sp>
    </p:spTree>
    <p:extLst>
      <p:ext uri="{BB962C8B-B14F-4D97-AF65-F5344CB8AC3E}">
        <p14:creationId xmlns:p14="http://schemas.microsoft.com/office/powerpoint/2010/main" val="1519883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094E319-C77C-49E2-964C-6E125D716194}"/>
              </a:ext>
            </a:extLst>
          </p:cNvPr>
          <p:cNvSpPr txBox="1"/>
          <p:nvPr/>
        </p:nvSpPr>
        <p:spPr>
          <a:xfrm>
            <a:off x="191911" y="972536"/>
            <a:ext cx="7153769" cy="7478970"/>
          </a:xfrm>
          <a:prstGeom prst="rect">
            <a:avLst/>
          </a:prstGeom>
          <a:noFill/>
        </p:spPr>
        <p:txBody>
          <a:bodyPr wrap="square">
            <a:spAutoFit/>
          </a:bodyPr>
          <a:lstStyle/>
          <a:p>
            <a:r>
              <a:rPr lang="en-IN" sz="2000" b="1" dirty="0">
                <a:solidFill>
                  <a:srgbClr val="213163"/>
                </a:solidFill>
              </a:rPr>
              <a:t>Learning Objectives</a:t>
            </a:r>
          </a:p>
          <a:p>
            <a:endParaRPr lang="en-IN" sz="2000" b="1" dirty="0">
              <a:solidFill>
                <a:srgbClr val="213163"/>
              </a:solidFill>
            </a:endParaRPr>
          </a:p>
          <a:p>
            <a:r>
              <a:rPr lang="en-IN" sz="2000" dirty="0"/>
              <a:t>1.Understanding Regional Differences</a:t>
            </a:r>
          </a:p>
          <a:p>
            <a:endParaRPr lang="en-IN" sz="2000" b="1" dirty="0">
              <a:solidFill>
                <a:srgbClr val="213163"/>
              </a:solidFill>
            </a:endParaRPr>
          </a:p>
          <a:p>
            <a:r>
              <a:rPr lang="en-IN" sz="2000" dirty="0"/>
              <a:t>2.Identifying Key Influencing Factors</a:t>
            </a:r>
          </a:p>
          <a:p>
            <a:endParaRPr lang="en-IN" sz="2000" b="1" dirty="0">
              <a:solidFill>
                <a:srgbClr val="213163"/>
              </a:solidFill>
            </a:endParaRPr>
          </a:p>
          <a:p>
            <a:r>
              <a:rPr lang="en-IN" sz="2000" dirty="0"/>
              <a:t>3.Interpreting Data Trends </a:t>
            </a:r>
          </a:p>
          <a:p>
            <a:endParaRPr lang="en-IN" sz="2000" dirty="0">
              <a:solidFill>
                <a:srgbClr val="213163"/>
              </a:solidFill>
            </a:endParaRPr>
          </a:p>
          <a:p>
            <a:r>
              <a:rPr lang="en-IN" sz="2000" dirty="0"/>
              <a:t>4.Evaluating Policy Impacts </a:t>
            </a:r>
          </a:p>
          <a:p>
            <a:endParaRPr lang="en-IN" sz="2000" dirty="0">
              <a:solidFill>
                <a:srgbClr val="213163"/>
              </a:solidFill>
            </a:endParaRPr>
          </a:p>
          <a:p>
            <a:r>
              <a:rPr lang="en-IN" sz="2000" dirty="0"/>
              <a:t>5.Drawing Actionable Insights</a:t>
            </a:r>
            <a:endParaRPr lang="en-IN" sz="2000"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dirty="0">
              <a:solidFill>
                <a:srgbClr val="213163"/>
              </a:solidFill>
            </a:endParaRPr>
          </a:p>
        </p:txBody>
      </p:sp>
      <p:sp>
        <p:nvSpPr>
          <p:cNvPr id="3" name="TextBox 2">
            <a:extLst>
              <a:ext uri="{FF2B5EF4-FFF2-40B4-BE49-F238E27FC236}">
                <a16:creationId xmlns:a16="http://schemas.microsoft.com/office/drawing/2014/main" id="{8E1F3497-5370-4874-9908-5AD45214E10B}"/>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sp>
        <p:nvSpPr>
          <p:cNvPr id="4" name="TextBox 3">
            <a:extLst>
              <a:ext uri="{FF2B5EF4-FFF2-40B4-BE49-F238E27FC236}">
                <a16:creationId xmlns:a16="http://schemas.microsoft.com/office/drawing/2014/main" id="{ECE830DD-8813-42EB-B27B-B7D85423D0C7}"/>
              </a:ext>
            </a:extLst>
          </p:cNvPr>
          <p:cNvSpPr txBox="1"/>
          <p:nvPr/>
        </p:nvSpPr>
        <p:spPr>
          <a:xfrm>
            <a:off x="880529" y="6135329"/>
            <a:ext cx="1842351" cy="276999"/>
          </a:xfrm>
          <a:prstGeom prst="rect">
            <a:avLst/>
          </a:prstGeom>
          <a:noFill/>
        </p:spPr>
        <p:txBody>
          <a:bodyPr wrap="square" rtlCol="0">
            <a:spAutoFit/>
          </a:bodyPr>
          <a:lstStyle/>
          <a:p>
            <a:pPr>
              <a:spcAft>
                <a:spcPts val="800"/>
              </a:spcAft>
            </a:pPr>
            <a:r>
              <a:rPr lang="en-IN" sz="1200" dirty="0">
                <a:solidFill>
                  <a:srgbClr val="0000FF"/>
                </a:solidFill>
                <a:latin typeface="+mn-lt"/>
                <a:hlinkClick r:id="rId2">
                  <a:extLst>
                    <a:ext uri="{A12FA001-AC4F-418D-AE19-62706E023703}">
                      <ahyp:hlinkClr xmlns:ahyp="http://schemas.microsoft.com/office/drawing/2018/hyperlinkcolor" val="tx"/>
                    </a:ext>
                  </a:extLst>
                </a:hlinkClick>
              </a:rPr>
              <a:t>www.freepik.com/</a:t>
            </a:r>
            <a:endParaRPr lang="en-IN" sz="1200" dirty="0">
              <a:solidFill>
                <a:srgbClr val="0000FF"/>
              </a:solidFill>
              <a:latin typeface="+mn-lt"/>
            </a:endParaRPr>
          </a:p>
        </p:txBody>
      </p:sp>
      <p:cxnSp>
        <p:nvCxnSpPr>
          <p:cNvPr id="5" name="Straight Connector 4">
            <a:extLst>
              <a:ext uri="{FF2B5EF4-FFF2-40B4-BE49-F238E27FC236}">
                <a16:creationId xmlns:a16="http://schemas.microsoft.com/office/drawing/2014/main" id="{CA22F707-7F22-48A3-97EC-98EFB1023A55}"/>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6" name="Picture 5" descr="A ladder leading to a large yellow circle&#10;&#10;Description automatically generated">
            <a:extLst>
              <a:ext uri="{FF2B5EF4-FFF2-40B4-BE49-F238E27FC236}">
                <a16:creationId xmlns:a16="http://schemas.microsoft.com/office/drawing/2014/main" id="{E2920B14-B344-4926-9729-BC7EBD91FF9A}"/>
              </a:ext>
            </a:extLst>
          </p:cNvPr>
          <p:cNvPicPr>
            <a:picLocks noChangeAspect="1"/>
          </p:cNvPicPr>
          <p:nvPr/>
        </p:nvPicPr>
        <p:blipFill rotWithShape="1">
          <a:blip r:embed="rId3">
            <a:alphaModFix amt="85000"/>
          </a:blip>
          <a:srcRect l="13763" t="6135" r="13650"/>
          <a:stretch/>
        </p:blipFill>
        <p:spPr>
          <a:xfrm>
            <a:off x="7345680" y="1442720"/>
            <a:ext cx="4500880" cy="4632960"/>
          </a:xfrm>
          <a:prstGeom prst="rect">
            <a:avLst/>
          </a:prstGeom>
        </p:spPr>
      </p:pic>
      <p:sp>
        <p:nvSpPr>
          <p:cNvPr id="7" name="TextBox 6">
            <a:extLst>
              <a:ext uri="{FF2B5EF4-FFF2-40B4-BE49-F238E27FC236}">
                <a16:creationId xmlns:a16="http://schemas.microsoft.com/office/drawing/2014/main" id="{6C264928-EACB-4739-BDDA-6799C99356F3}"/>
              </a:ext>
            </a:extLst>
          </p:cNvPr>
          <p:cNvSpPr txBox="1"/>
          <p:nvPr/>
        </p:nvSpPr>
        <p:spPr>
          <a:xfrm>
            <a:off x="8839200" y="3168609"/>
            <a:ext cx="1503681" cy="630942"/>
          </a:xfrm>
          <a:prstGeom prst="rect">
            <a:avLst/>
          </a:prstGeom>
          <a:noFill/>
        </p:spPr>
        <p:txBody>
          <a:bodyPr wrap="square" rtlCol="0">
            <a:spAutoFit/>
          </a:bodyPr>
          <a:lstStyle/>
          <a:p>
            <a:pPr>
              <a:spcAft>
                <a:spcPts val="800"/>
              </a:spcAft>
            </a:pPr>
            <a:r>
              <a:rPr lang="en-IN" sz="3500" b="1" dirty="0">
                <a:solidFill>
                  <a:schemeClr val="tx1"/>
                </a:solidFill>
                <a:latin typeface="+mn-lt"/>
              </a:rPr>
              <a:t>GOAL</a:t>
            </a:r>
          </a:p>
        </p:txBody>
      </p:sp>
    </p:spTree>
    <p:extLst>
      <p:ext uri="{BB962C8B-B14F-4D97-AF65-F5344CB8AC3E}">
        <p14:creationId xmlns:p14="http://schemas.microsoft.com/office/powerpoint/2010/main" val="29320524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135833" y="1067664"/>
            <a:ext cx="10820033" cy="9017853"/>
          </a:xfrm>
          <a:prstGeom prst="rect">
            <a:avLst/>
          </a:prstGeom>
          <a:noFill/>
        </p:spPr>
        <p:txBody>
          <a:bodyPr wrap="square">
            <a:spAutoFit/>
          </a:bodyPr>
          <a:lstStyle/>
          <a:p>
            <a:r>
              <a:rPr lang="en-US" sz="1800" b="1" dirty="0">
                <a:solidFill>
                  <a:srgbClr val="213163"/>
                </a:solidFill>
              </a:rPr>
              <a:t>T</a:t>
            </a:r>
            <a:r>
              <a:rPr lang="en-IN" sz="2000" b="1" dirty="0" err="1">
                <a:solidFill>
                  <a:srgbClr val="213163"/>
                </a:solidFill>
              </a:rPr>
              <a:t>ools</a:t>
            </a:r>
            <a:r>
              <a:rPr lang="en-IN" sz="2000" b="1" dirty="0">
                <a:solidFill>
                  <a:srgbClr val="213163"/>
                </a:solidFill>
              </a:rPr>
              <a:t> and Technology used</a:t>
            </a:r>
          </a:p>
          <a:p>
            <a:endParaRPr lang="en-IN" sz="2000" b="1" dirty="0">
              <a:solidFill>
                <a:srgbClr val="213163"/>
              </a:solidFill>
            </a:endParaRPr>
          </a:p>
          <a:p>
            <a:r>
              <a:rPr lang="en-US" sz="2000" dirty="0"/>
              <a:t>Power BI is a powerful </a:t>
            </a:r>
            <a:r>
              <a:rPr lang="en-US" sz="2000" b="1" dirty="0"/>
              <a:t>business intelligence (BI) tool</a:t>
            </a:r>
            <a:r>
              <a:rPr lang="en-US" sz="2000" dirty="0"/>
              <a:t> used for:</a:t>
            </a:r>
          </a:p>
          <a:p>
            <a:endParaRPr lang="en-US" sz="2000" dirty="0"/>
          </a:p>
          <a:p>
            <a:pPr>
              <a:buFont typeface="Arial" panose="020B0604020202020204" pitchFamily="34" charset="0"/>
              <a:buChar char="•"/>
            </a:pPr>
            <a:r>
              <a:rPr lang="en-US" sz="2000" b="1" dirty="0"/>
              <a:t>Data Visualization</a:t>
            </a:r>
            <a:r>
              <a:rPr lang="en-US" sz="2000" dirty="0"/>
              <a:t> – Creating interactive dashboards and reports.</a:t>
            </a:r>
          </a:p>
          <a:p>
            <a:pPr>
              <a:buFont typeface="Arial" panose="020B0604020202020204" pitchFamily="34" charset="0"/>
              <a:buChar char="•"/>
            </a:pPr>
            <a:endParaRPr lang="en-US" sz="2000" dirty="0"/>
          </a:p>
          <a:p>
            <a:pPr>
              <a:buFont typeface="Arial" panose="020B0604020202020204" pitchFamily="34" charset="0"/>
              <a:buChar char="•"/>
            </a:pPr>
            <a:r>
              <a:rPr lang="en-US" sz="2000" b="1" dirty="0"/>
              <a:t>Data Integration</a:t>
            </a:r>
            <a:r>
              <a:rPr lang="en-US" sz="2000" dirty="0"/>
              <a:t> – Connecting to various data sources like Excel, SQL, APIs, and cloud services.</a:t>
            </a:r>
          </a:p>
          <a:p>
            <a:pPr>
              <a:buFont typeface="Arial" panose="020B0604020202020204" pitchFamily="34" charset="0"/>
              <a:buChar char="•"/>
            </a:pPr>
            <a:endParaRPr lang="en-US" sz="2000" dirty="0"/>
          </a:p>
          <a:p>
            <a:pPr>
              <a:buFont typeface="Arial" panose="020B0604020202020204" pitchFamily="34" charset="0"/>
              <a:buChar char="•"/>
            </a:pPr>
            <a:r>
              <a:rPr lang="en-US" sz="2000" b="1" dirty="0"/>
              <a:t>Data Analysis</a:t>
            </a:r>
            <a:r>
              <a:rPr lang="en-US" sz="2000" dirty="0"/>
              <a:t> – Using formulas (DAX) and AI features to extract insights.</a:t>
            </a:r>
          </a:p>
          <a:p>
            <a:pPr>
              <a:buFont typeface="Arial" panose="020B0604020202020204" pitchFamily="34" charset="0"/>
              <a:buChar char="•"/>
            </a:pPr>
            <a:endParaRPr lang="en-US" sz="2000" dirty="0"/>
          </a:p>
          <a:p>
            <a:pPr>
              <a:buFont typeface="Arial" panose="020B0604020202020204" pitchFamily="34" charset="0"/>
              <a:buChar char="•"/>
            </a:pPr>
            <a:r>
              <a:rPr lang="en-US" sz="2000" b="1" dirty="0"/>
              <a:t>Real-time Monitoring</a:t>
            </a:r>
            <a:r>
              <a:rPr lang="en-US" sz="2000" dirty="0"/>
              <a:t> – Streaming live data from IoT sensors, financial systems, or operational sources.</a:t>
            </a: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endParaRPr lang="en-IN" sz="2000" b="1" dirty="0">
              <a:solidFill>
                <a:srgbClr val="213163"/>
              </a:solidFill>
            </a:endParaRPr>
          </a:p>
          <a:p>
            <a:r>
              <a:rPr lang="en-IN" sz="2000" b="1" dirty="0">
                <a:solidFill>
                  <a:srgbClr val="213163"/>
                </a:solidFill>
              </a:rPr>
              <a:t> </a:t>
            </a:r>
          </a:p>
        </p:txBody>
      </p:sp>
    </p:spTree>
    <p:extLst>
      <p:ext uri="{BB962C8B-B14F-4D97-AF65-F5344CB8AC3E}">
        <p14:creationId xmlns:p14="http://schemas.microsoft.com/office/powerpoint/2010/main" val="5645712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68356" y="1014656"/>
            <a:ext cx="10111777" cy="8987076"/>
          </a:xfrm>
          <a:prstGeom prst="rect">
            <a:avLst/>
          </a:prstGeom>
          <a:noFill/>
        </p:spPr>
        <p:txBody>
          <a:bodyPr wrap="square">
            <a:spAutoFit/>
          </a:bodyPr>
          <a:lstStyle/>
          <a:p>
            <a:r>
              <a:rPr lang="en-US" sz="2000" b="1" dirty="0">
                <a:solidFill>
                  <a:srgbClr val="213163"/>
                </a:solidFill>
              </a:rPr>
              <a:t>Methodology</a:t>
            </a:r>
          </a:p>
          <a:p>
            <a:r>
              <a:rPr lang="en-US" sz="2000" dirty="0"/>
              <a:t>For analyzing agricultural productivity across Indian states using </a:t>
            </a:r>
            <a:r>
              <a:rPr lang="en-US" sz="2000" b="1" dirty="0"/>
              <a:t>Power BI</a:t>
            </a:r>
            <a:r>
              <a:rPr lang="en-US" sz="2000" dirty="0"/>
              <a:t>, a structured methodology ensures accurate insights and meaningful visualizations. Here's a step-by-step approach:</a:t>
            </a:r>
          </a:p>
          <a:p>
            <a:endParaRPr lang="en-US" sz="2000" b="1" dirty="0">
              <a:solidFill>
                <a:srgbClr val="213163"/>
              </a:solidFill>
            </a:endParaRPr>
          </a:p>
          <a:p>
            <a:pPr marL="457200" indent="-457200">
              <a:buAutoNum type="arabicPeriod"/>
            </a:pPr>
            <a:r>
              <a:rPr lang="en-IN" sz="2000" dirty="0"/>
              <a:t>Defining Objectives</a:t>
            </a:r>
            <a:endParaRPr lang="en-US" sz="2000" b="1" dirty="0">
              <a:solidFill>
                <a:srgbClr val="213163"/>
              </a:solidFill>
            </a:endParaRPr>
          </a:p>
          <a:p>
            <a:pPr marL="457200" indent="-457200">
              <a:buAutoNum type="arabicPeriod"/>
            </a:pPr>
            <a:r>
              <a:rPr lang="en-IN" sz="2000" dirty="0"/>
              <a:t>Data Collection &amp; Preparation</a:t>
            </a:r>
          </a:p>
          <a:p>
            <a:pPr marL="457200" indent="-457200">
              <a:buAutoNum type="arabicPeriod"/>
            </a:pPr>
            <a:r>
              <a:rPr lang="en-IN" sz="2000" dirty="0"/>
              <a:t>Data </a:t>
            </a:r>
            <a:r>
              <a:rPr lang="en-IN" sz="2000" dirty="0" err="1"/>
              <a:t>Modeling</a:t>
            </a:r>
            <a:r>
              <a:rPr lang="en-IN" sz="2000" dirty="0"/>
              <a:t> &amp; Transformation</a:t>
            </a:r>
          </a:p>
          <a:p>
            <a:pPr marL="457200" indent="-457200">
              <a:buAutoNum type="arabicPeriod"/>
            </a:pPr>
            <a:r>
              <a:rPr lang="en-US" sz="2000" dirty="0"/>
              <a:t>Data Visualization in Power BI</a:t>
            </a:r>
            <a:endParaRPr lang="en-IN" sz="2000" dirty="0"/>
          </a:p>
          <a:p>
            <a:pPr marL="457200" indent="-457200">
              <a:buAutoNum type="arabicPeriod"/>
            </a:pPr>
            <a:r>
              <a:rPr lang="en-IN" sz="2000" dirty="0"/>
              <a:t>Predictive Analytics &amp; AI Integration</a:t>
            </a:r>
          </a:p>
          <a:p>
            <a:pPr marL="457200" indent="-457200">
              <a:buAutoNum type="arabicPeriod"/>
            </a:pPr>
            <a:r>
              <a:rPr lang="en-IN" sz="2000" dirty="0"/>
              <a:t>Insights &amp; Recommendations</a:t>
            </a:r>
          </a:p>
          <a:p>
            <a:pPr marL="457200" indent="-457200">
              <a:buAutoNum type="arabicPeriod"/>
            </a:pPr>
            <a:r>
              <a:rPr lang="en-IN" sz="2000" dirty="0"/>
              <a:t>Reporting &amp; Sharing</a:t>
            </a:r>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r>
              <a:rPr lang="en-US" sz="1800" b="1" dirty="0">
                <a:solidFill>
                  <a:srgbClr val="213163"/>
                </a:solidFill>
              </a:rPr>
              <a:t> </a:t>
            </a:r>
            <a:endParaRPr lang="en-IN" sz="1800" dirty="0">
              <a:solidFill>
                <a:srgbClr val="213163"/>
              </a:solidFill>
            </a:endParaRPr>
          </a:p>
        </p:txBody>
      </p:sp>
    </p:spTree>
    <p:extLst>
      <p:ext uri="{BB962C8B-B14F-4D97-AF65-F5344CB8AC3E}">
        <p14:creationId xmlns:p14="http://schemas.microsoft.com/office/powerpoint/2010/main" val="2706790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55104" y="1054412"/>
            <a:ext cx="9904896" cy="10248960"/>
          </a:xfrm>
          <a:prstGeom prst="rect">
            <a:avLst/>
          </a:prstGeom>
          <a:noFill/>
        </p:spPr>
        <p:txBody>
          <a:bodyPr wrap="square">
            <a:spAutoFit/>
          </a:bodyPr>
          <a:lstStyle/>
          <a:p>
            <a:r>
              <a:rPr lang="en-US" sz="2000" b="1" dirty="0">
                <a:solidFill>
                  <a:srgbClr val="213163"/>
                </a:solidFill>
              </a:rPr>
              <a:t>Problem Statement:</a:t>
            </a:r>
          </a:p>
          <a:p>
            <a:endParaRPr lang="en-US" sz="2000" b="1" dirty="0">
              <a:solidFill>
                <a:srgbClr val="213163"/>
              </a:solidFill>
            </a:endParaRPr>
          </a:p>
          <a:p>
            <a:r>
              <a:rPr lang="en-US" sz="2000" dirty="0"/>
              <a:t>Agriculture is a vital sector for India’s economy, employing a significant portion of the population. However, agricultural productivity varies widely across different states due to factors such as climate, soil quality, irrigation facilities, technological adoption, and government policies. Despite the availability of extensive agricultural data, stakeholders often struggle to derive actionable insights for improving productivity and sustainability.</a:t>
            </a:r>
          </a:p>
          <a:p>
            <a:endParaRPr lang="en-US" sz="2000" dirty="0"/>
          </a:p>
          <a:p>
            <a:endParaRPr lang="en-US" sz="2000" dirty="0"/>
          </a:p>
          <a:p>
            <a:r>
              <a:rPr lang="en-US" sz="2000" dirty="0"/>
              <a:t>This project aims to </a:t>
            </a:r>
            <a:r>
              <a:rPr lang="en-US" sz="2000" b="1" dirty="0"/>
              <a:t>analyze agricultural productivity across Indian states using Power BI</a:t>
            </a:r>
            <a:r>
              <a:rPr lang="en-US" sz="2000" dirty="0"/>
              <a:t> by leveraging interactive data visualization and analytics. The goal is to identify regional disparities, key influencing factors, and trends over time. Through data-driven insights, the project will help policymakers, researchers, and farmers understand productivity patterns and formulate strategies for enhancement.</a:t>
            </a: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r>
              <a:rPr lang="en-US" sz="2000" b="1" dirty="0">
                <a:solidFill>
                  <a:srgbClr val="213163"/>
                </a:solidFill>
              </a:rPr>
              <a:t>  </a:t>
            </a:r>
            <a:endParaRPr lang="en-IN" sz="2000" b="1" dirty="0">
              <a:solidFill>
                <a:srgbClr val="213163"/>
              </a:solidFill>
            </a:endParaRPr>
          </a:p>
        </p:txBody>
      </p:sp>
    </p:spTree>
    <p:extLst>
      <p:ext uri="{BB962C8B-B14F-4D97-AF65-F5344CB8AC3E}">
        <p14:creationId xmlns:p14="http://schemas.microsoft.com/office/powerpoint/2010/main" val="319659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55103" y="1054412"/>
            <a:ext cx="8338563" cy="6863417"/>
          </a:xfrm>
          <a:prstGeom prst="rect">
            <a:avLst/>
          </a:prstGeom>
          <a:noFill/>
        </p:spPr>
        <p:txBody>
          <a:bodyPr wrap="square">
            <a:spAutoFit/>
          </a:bodyPr>
          <a:lstStyle/>
          <a:p>
            <a:r>
              <a:rPr lang="en-US" sz="2000" b="1" dirty="0">
                <a:solidFill>
                  <a:srgbClr val="213163"/>
                </a:solidFill>
              </a:rPr>
              <a:t>Solution:</a:t>
            </a:r>
          </a:p>
          <a:p>
            <a:endParaRPr lang="en-US" sz="2000" b="1" dirty="0">
              <a:solidFill>
                <a:srgbClr val="213163"/>
              </a:solidFill>
            </a:endParaRPr>
          </a:p>
          <a:p>
            <a:r>
              <a:rPr lang="en-US" sz="2000" dirty="0"/>
              <a:t>By leveraging the capabilities of </a:t>
            </a:r>
            <a:r>
              <a:rPr lang="en-US" sz="2000" b="1" dirty="0"/>
              <a:t>Power BI</a:t>
            </a:r>
            <a:r>
              <a:rPr lang="en-US" sz="2000" dirty="0"/>
              <a:t>, this project provides a comprehensive, data-driven approach to understanding and improving agricultural productivity across Indian states. The insights generated can empower policymakers, researchers, and farmers to make informed decisions that contribute to agricultural growth and sustainability.</a:t>
            </a:r>
            <a:r>
              <a:rPr lang="en-US" sz="2000" b="1" dirty="0">
                <a:solidFill>
                  <a:srgbClr val="213163"/>
                </a:solidFill>
              </a:rPr>
              <a:t> </a:t>
            </a: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endParaRPr lang="en-US" sz="2000" b="1" dirty="0">
              <a:solidFill>
                <a:srgbClr val="213163"/>
              </a:solidFill>
            </a:endParaRPr>
          </a:p>
          <a:p>
            <a:r>
              <a:rPr lang="en-US" sz="2000" b="1" dirty="0">
                <a:solidFill>
                  <a:srgbClr val="213163"/>
                </a:solidFill>
              </a:rPr>
              <a:t> </a:t>
            </a:r>
            <a:endParaRPr lang="en-IN" sz="2000" b="1" dirty="0">
              <a:solidFill>
                <a:srgbClr val="213163"/>
              </a:solidFill>
            </a:endParaRPr>
          </a:p>
        </p:txBody>
      </p:sp>
    </p:spTree>
    <p:extLst>
      <p:ext uri="{BB962C8B-B14F-4D97-AF65-F5344CB8AC3E}">
        <p14:creationId xmlns:p14="http://schemas.microsoft.com/office/powerpoint/2010/main" val="3002968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55104" y="1054412"/>
            <a:ext cx="6102626" cy="400110"/>
          </a:xfrm>
          <a:prstGeom prst="rect">
            <a:avLst/>
          </a:prstGeom>
          <a:noFill/>
        </p:spPr>
        <p:txBody>
          <a:bodyPr wrap="square">
            <a:spAutoFit/>
          </a:bodyPr>
          <a:lstStyle/>
          <a:p>
            <a:r>
              <a:rPr lang="en-US" sz="2000" b="1" dirty="0">
                <a:solidFill>
                  <a:srgbClr val="213163"/>
                </a:solidFill>
              </a:rPr>
              <a:t>Screenshot of Output:  </a:t>
            </a:r>
            <a:endParaRPr lang="en-IN" sz="2000" b="1" dirty="0">
              <a:solidFill>
                <a:srgbClr val="213163"/>
              </a:solidFill>
            </a:endParaRPr>
          </a:p>
        </p:txBody>
      </p:sp>
      <p:pic>
        <p:nvPicPr>
          <p:cNvPr id="4" name="Picture 3">
            <a:extLst>
              <a:ext uri="{FF2B5EF4-FFF2-40B4-BE49-F238E27FC236}">
                <a16:creationId xmlns:a16="http://schemas.microsoft.com/office/drawing/2014/main" id="{8B47314C-AC3C-5B0B-1D9F-6E6DCC33E8F6}"/>
              </a:ext>
            </a:extLst>
          </p:cNvPr>
          <p:cNvPicPr>
            <a:picLocks noChangeAspect="1"/>
          </p:cNvPicPr>
          <p:nvPr/>
        </p:nvPicPr>
        <p:blipFill>
          <a:blip r:embed="rId2"/>
          <a:stretch>
            <a:fillRect/>
          </a:stretch>
        </p:blipFill>
        <p:spPr>
          <a:xfrm>
            <a:off x="592666" y="1573055"/>
            <a:ext cx="10608734" cy="5070716"/>
          </a:xfrm>
          <a:prstGeom prst="rect">
            <a:avLst/>
          </a:prstGeom>
        </p:spPr>
      </p:pic>
    </p:spTree>
    <p:extLst>
      <p:ext uri="{BB962C8B-B14F-4D97-AF65-F5344CB8AC3E}">
        <p14:creationId xmlns:p14="http://schemas.microsoft.com/office/powerpoint/2010/main" val="876010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55104" y="1054412"/>
            <a:ext cx="6102626" cy="400110"/>
          </a:xfrm>
          <a:prstGeom prst="rect">
            <a:avLst/>
          </a:prstGeom>
          <a:noFill/>
        </p:spPr>
        <p:txBody>
          <a:bodyPr wrap="square">
            <a:spAutoFit/>
          </a:bodyPr>
          <a:lstStyle/>
          <a:p>
            <a:r>
              <a:rPr lang="en-US" sz="2000" b="1" dirty="0">
                <a:solidFill>
                  <a:srgbClr val="213163"/>
                </a:solidFill>
              </a:rPr>
              <a:t>Screenshot of Output:  </a:t>
            </a:r>
            <a:endParaRPr lang="en-IN" sz="2000" b="1" dirty="0">
              <a:solidFill>
                <a:srgbClr val="213163"/>
              </a:solidFill>
            </a:endParaRPr>
          </a:p>
        </p:txBody>
      </p:sp>
      <p:pic>
        <p:nvPicPr>
          <p:cNvPr id="5" name="Picture 4">
            <a:extLst>
              <a:ext uri="{FF2B5EF4-FFF2-40B4-BE49-F238E27FC236}">
                <a16:creationId xmlns:a16="http://schemas.microsoft.com/office/drawing/2014/main" id="{31077559-C09A-6039-C088-05C1FFFABBDB}"/>
              </a:ext>
            </a:extLst>
          </p:cNvPr>
          <p:cNvPicPr>
            <a:picLocks noChangeAspect="1"/>
          </p:cNvPicPr>
          <p:nvPr/>
        </p:nvPicPr>
        <p:blipFill>
          <a:blip r:embed="rId2"/>
          <a:stretch>
            <a:fillRect/>
          </a:stretch>
        </p:blipFill>
        <p:spPr>
          <a:xfrm>
            <a:off x="609600" y="1573057"/>
            <a:ext cx="10684933" cy="5048250"/>
          </a:xfrm>
          <a:prstGeom prst="rect">
            <a:avLst/>
          </a:prstGeom>
        </p:spPr>
      </p:pic>
    </p:spTree>
    <p:extLst>
      <p:ext uri="{BB962C8B-B14F-4D97-AF65-F5344CB8AC3E}">
        <p14:creationId xmlns:p14="http://schemas.microsoft.com/office/powerpoint/2010/main" val="13041924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55104" y="1054412"/>
            <a:ext cx="6102626" cy="400110"/>
          </a:xfrm>
          <a:prstGeom prst="rect">
            <a:avLst/>
          </a:prstGeom>
          <a:noFill/>
        </p:spPr>
        <p:txBody>
          <a:bodyPr wrap="square">
            <a:spAutoFit/>
          </a:bodyPr>
          <a:lstStyle/>
          <a:p>
            <a:r>
              <a:rPr lang="en-US" sz="2000" b="1" dirty="0">
                <a:solidFill>
                  <a:srgbClr val="213163"/>
                </a:solidFill>
              </a:rPr>
              <a:t>Screenshot of Output:  </a:t>
            </a:r>
            <a:endParaRPr lang="en-IN" sz="2000" b="1" dirty="0">
              <a:solidFill>
                <a:srgbClr val="213163"/>
              </a:solidFill>
            </a:endParaRPr>
          </a:p>
        </p:txBody>
      </p:sp>
      <p:pic>
        <p:nvPicPr>
          <p:cNvPr id="5" name="Picture 4">
            <a:extLst>
              <a:ext uri="{FF2B5EF4-FFF2-40B4-BE49-F238E27FC236}">
                <a16:creationId xmlns:a16="http://schemas.microsoft.com/office/drawing/2014/main" id="{AA55EBC5-8B85-F647-FC62-C8DE5D5772FB}"/>
              </a:ext>
            </a:extLst>
          </p:cNvPr>
          <p:cNvPicPr>
            <a:picLocks noChangeAspect="1"/>
          </p:cNvPicPr>
          <p:nvPr/>
        </p:nvPicPr>
        <p:blipFill>
          <a:blip r:embed="rId2"/>
          <a:stretch>
            <a:fillRect/>
          </a:stretch>
        </p:blipFill>
        <p:spPr>
          <a:xfrm>
            <a:off x="612024" y="1540933"/>
            <a:ext cx="10724843" cy="5063067"/>
          </a:xfrm>
          <a:prstGeom prst="rect">
            <a:avLst/>
          </a:prstGeom>
        </p:spPr>
      </p:pic>
    </p:spTree>
    <p:extLst>
      <p:ext uri="{BB962C8B-B14F-4D97-AF65-F5344CB8AC3E}">
        <p14:creationId xmlns:p14="http://schemas.microsoft.com/office/powerpoint/2010/main" val="1843601693"/>
      </p:ext>
    </p:extLst>
  </p:cSld>
  <p:clrMapOvr>
    <a:masterClrMapping/>
  </p:clrMapOvr>
</p:sld>
</file>

<file path=ppt/theme/theme1.xml><?xml version="1.0" encoding="utf-8"?>
<a:theme xmlns:a="http://schemas.openxmlformats.org/drawingml/2006/main" name="Session 01 Design Thinking &amp; Critical Thinking">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ession 01 Design Thinking &amp; Critical Thinking" id="{1DE73F69-F87A-4ED3-81C1-82D2BA622E0C}" vid="{37568650-F724-47C7-905E-9640F8017497}"/>
    </a:ext>
  </a:extLst>
</a:theme>
</file>

<file path=docProps/app.xml><?xml version="1.0" encoding="utf-8"?>
<Properties xmlns="http://schemas.openxmlformats.org/officeDocument/2006/extended-properties" xmlns:vt="http://schemas.openxmlformats.org/officeDocument/2006/docPropsVTypes">
  <Template>Session 01 Design Thinking &amp; Critical Thinking</Template>
  <TotalTime>46</TotalTime>
  <Words>443</Words>
  <Application>Microsoft Office PowerPoint</Application>
  <PresentationFormat>Widescreen</PresentationFormat>
  <Paragraphs>144</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Calibri</vt:lpstr>
      <vt:lpstr>Session 01 Design Thinking &amp; Critical Thinking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Mahesh Kurhe</dc:creator>
  <cp:lastModifiedBy>Varshitha P</cp:lastModifiedBy>
  <cp:revision>4</cp:revision>
  <dcterms:created xsi:type="dcterms:W3CDTF">2024-12-31T09:40:01Z</dcterms:created>
  <dcterms:modified xsi:type="dcterms:W3CDTF">2025-07-09T13:01:09Z</dcterms:modified>
</cp:coreProperties>
</file>

<file path=docProps/thumbnail.jpeg>
</file>